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3" r:id="rId5"/>
    <p:sldId id="260" r:id="rId6"/>
    <p:sldId id="259" r:id="rId7"/>
    <p:sldId id="267" r:id="rId8"/>
    <p:sldId id="264" r:id="rId9"/>
    <p:sldId id="266"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BC11AE-387A-494C-9577-C1DF588A4ECC}" v="1" dt="2023-11-20T17:50:17.1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82B24-992F-71A6-EFEB-B51FB27CF1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AFD826-E75E-0BDF-4679-FA87D31134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8BE351-029F-48A6-5CD1-80D98FDD420B}"/>
              </a:ext>
            </a:extLst>
          </p:cNvPr>
          <p:cNvSpPr>
            <a:spLocks noGrp="1"/>
          </p:cNvSpPr>
          <p:nvPr>
            <p:ph type="dt" sz="half" idx="10"/>
          </p:nvPr>
        </p:nvSpPr>
        <p:spPr/>
        <p:txBody>
          <a:bodyPr/>
          <a:lstStyle/>
          <a:p>
            <a:fld id="{13C2ECF3-4A4B-4E69-85D5-6DA9C4191AD6}" type="datetimeFigureOut">
              <a:rPr lang="en-US" smtClean="0"/>
              <a:t>11/29/2023</a:t>
            </a:fld>
            <a:endParaRPr lang="en-US" dirty="0"/>
          </a:p>
        </p:txBody>
      </p:sp>
      <p:sp>
        <p:nvSpPr>
          <p:cNvPr id="5" name="Footer Placeholder 4">
            <a:extLst>
              <a:ext uri="{FF2B5EF4-FFF2-40B4-BE49-F238E27FC236}">
                <a16:creationId xmlns:a16="http://schemas.microsoft.com/office/drawing/2014/main" id="{577A9E37-DA09-617C-0EB3-FC2C10B51B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DADB05-367B-D740-860E-3E2D66B63B04}"/>
              </a:ext>
            </a:extLst>
          </p:cNvPr>
          <p:cNvSpPr>
            <a:spLocks noGrp="1"/>
          </p:cNvSpPr>
          <p:nvPr>
            <p:ph type="sldNum" sz="quarter" idx="12"/>
          </p:nvPr>
        </p:nvSpPr>
        <p:spPr/>
        <p:txBody>
          <a:bodyPr/>
          <a:lstStyle/>
          <a:p>
            <a:fld id="{215BB990-5140-4F63-893A-36B4065AF5E4}" type="slidenum">
              <a:rPr lang="en-US" smtClean="0"/>
              <a:t>‹#›</a:t>
            </a:fld>
            <a:endParaRPr lang="en-US" dirty="0"/>
          </a:p>
        </p:txBody>
      </p:sp>
    </p:spTree>
    <p:extLst>
      <p:ext uri="{BB962C8B-B14F-4D97-AF65-F5344CB8AC3E}">
        <p14:creationId xmlns:p14="http://schemas.microsoft.com/office/powerpoint/2010/main" val="1126724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C8D-7117-681D-FB20-8EAA235D73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AD572A-4492-C10A-141C-1843B9733C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82B462-65FA-20FD-26C3-F4A9E2C876DD}"/>
              </a:ext>
            </a:extLst>
          </p:cNvPr>
          <p:cNvSpPr>
            <a:spLocks noGrp="1"/>
          </p:cNvSpPr>
          <p:nvPr>
            <p:ph type="dt" sz="half" idx="10"/>
          </p:nvPr>
        </p:nvSpPr>
        <p:spPr/>
        <p:txBody>
          <a:bodyPr/>
          <a:lstStyle/>
          <a:p>
            <a:fld id="{13C2ECF3-4A4B-4E69-85D5-6DA9C4191AD6}" type="datetimeFigureOut">
              <a:rPr lang="en-US" smtClean="0"/>
              <a:t>11/29/2023</a:t>
            </a:fld>
            <a:endParaRPr lang="en-US" dirty="0"/>
          </a:p>
        </p:txBody>
      </p:sp>
      <p:sp>
        <p:nvSpPr>
          <p:cNvPr id="5" name="Footer Placeholder 4">
            <a:extLst>
              <a:ext uri="{FF2B5EF4-FFF2-40B4-BE49-F238E27FC236}">
                <a16:creationId xmlns:a16="http://schemas.microsoft.com/office/drawing/2014/main" id="{108C0899-ECFB-0707-FC62-6DE4F36273C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A6DA625-E59E-E628-BB52-7EB393E554AC}"/>
              </a:ext>
            </a:extLst>
          </p:cNvPr>
          <p:cNvSpPr>
            <a:spLocks noGrp="1"/>
          </p:cNvSpPr>
          <p:nvPr>
            <p:ph type="sldNum" sz="quarter" idx="12"/>
          </p:nvPr>
        </p:nvSpPr>
        <p:spPr/>
        <p:txBody>
          <a:bodyPr/>
          <a:lstStyle/>
          <a:p>
            <a:fld id="{215BB990-5140-4F63-893A-36B4065AF5E4}" type="slidenum">
              <a:rPr lang="en-US" smtClean="0"/>
              <a:t>‹#›</a:t>
            </a:fld>
            <a:endParaRPr lang="en-US" dirty="0"/>
          </a:p>
        </p:txBody>
      </p:sp>
    </p:spTree>
    <p:extLst>
      <p:ext uri="{BB962C8B-B14F-4D97-AF65-F5344CB8AC3E}">
        <p14:creationId xmlns:p14="http://schemas.microsoft.com/office/powerpoint/2010/main" val="1004828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DB1137-0B5F-4419-E291-E3A410E1B1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5B94D1-E303-2193-8DC3-3515DDCBA3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49F2D-3AD8-1582-AADC-E9CAD13D7C0D}"/>
              </a:ext>
            </a:extLst>
          </p:cNvPr>
          <p:cNvSpPr>
            <a:spLocks noGrp="1"/>
          </p:cNvSpPr>
          <p:nvPr>
            <p:ph type="dt" sz="half" idx="10"/>
          </p:nvPr>
        </p:nvSpPr>
        <p:spPr/>
        <p:txBody>
          <a:bodyPr/>
          <a:lstStyle/>
          <a:p>
            <a:fld id="{13C2ECF3-4A4B-4E69-85D5-6DA9C4191AD6}" type="datetimeFigureOut">
              <a:rPr lang="en-US" smtClean="0"/>
              <a:t>11/29/2023</a:t>
            </a:fld>
            <a:endParaRPr lang="en-US" dirty="0"/>
          </a:p>
        </p:txBody>
      </p:sp>
      <p:sp>
        <p:nvSpPr>
          <p:cNvPr id="5" name="Footer Placeholder 4">
            <a:extLst>
              <a:ext uri="{FF2B5EF4-FFF2-40B4-BE49-F238E27FC236}">
                <a16:creationId xmlns:a16="http://schemas.microsoft.com/office/drawing/2014/main" id="{DCFF0811-37EA-DD6D-A577-60A98DCCDC5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6D84A6F-5BB3-65DF-65F4-31C90368AF88}"/>
              </a:ext>
            </a:extLst>
          </p:cNvPr>
          <p:cNvSpPr>
            <a:spLocks noGrp="1"/>
          </p:cNvSpPr>
          <p:nvPr>
            <p:ph type="sldNum" sz="quarter" idx="12"/>
          </p:nvPr>
        </p:nvSpPr>
        <p:spPr/>
        <p:txBody>
          <a:bodyPr/>
          <a:lstStyle/>
          <a:p>
            <a:fld id="{215BB990-5140-4F63-893A-36B4065AF5E4}" type="slidenum">
              <a:rPr lang="en-US" smtClean="0"/>
              <a:t>‹#›</a:t>
            </a:fld>
            <a:endParaRPr lang="en-US" dirty="0"/>
          </a:p>
        </p:txBody>
      </p:sp>
    </p:spTree>
    <p:extLst>
      <p:ext uri="{BB962C8B-B14F-4D97-AF65-F5344CB8AC3E}">
        <p14:creationId xmlns:p14="http://schemas.microsoft.com/office/powerpoint/2010/main" val="1454249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85803-0CE6-9BB5-D7C6-5BD0FA335E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FD5B3F-0804-4D23-DC32-78E80606EE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9275A6-0421-F16D-A5DA-809D4AF9B029}"/>
              </a:ext>
            </a:extLst>
          </p:cNvPr>
          <p:cNvSpPr>
            <a:spLocks noGrp="1"/>
          </p:cNvSpPr>
          <p:nvPr>
            <p:ph type="dt" sz="half" idx="10"/>
          </p:nvPr>
        </p:nvSpPr>
        <p:spPr/>
        <p:txBody>
          <a:bodyPr/>
          <a:lstStyle/>
          <a:p>
            <a:fld id="{13C2ECF3-4A4B-4E69-85D5-6DA9C4191AD6}" type="datetimeFigureOut">
              <a:rPr lang="en-US" smtClean="0"/>
              <a:t>11/29/2023</a:t>
            </a:fld>
            <a:endParaRPr lang="en-US" dirty="0"/>
          </a:p>
        </p:txBody>
      </p:sp>
      <p:sp>
        <p:nvSpPr>
          <p:cNvPr id="5" name="Footer Placeholder 4">
            <a:extLst>
              <a:ext uri="{FF2B5EF4-FFF2-40B4-BE49-F238E27FC236}">
                <a16:creationId xmlns:a16="http://schemas.microsoft.com/office/drawing/2014/main" id="{A07D8B4E-D942-C83A-9EE6-D9EBA45589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FCA5B78-39F3-71B2-C2E7-4577AFEBC2DA}"/>
              </a:ext>
            </a:extLst>
          </p:cNvPr>
          <p:cNvSpPr>
            <a:spLocks noGrp="1"/>
          </p:cNvSpPr>
          <p:nvPr>
            <p:ph type="sldNum" sz="quarter" idx="12"/>
          </p:nvPr>
        </p:nvSpPr>
        <p:spPr/>
        <p:txBody>
          <a:bodyPr/>
          <a:lstStyle/>
          <a:p>
            <a:fld id="{215BB990-5140-4F63-893A-36B4065AF5E4}" type="slidenum">
              <a:rPr lang="en-US" smtClean="0"/>
              <a:t>‹#›</a:t>
            </a:fld>
            <a:endParaRPr lang="en-US" dirty="0"/>
          </a:p>
        </p:txBody>
      </p:sp>
    </p:spTree>
    <p:extLst>
      <p:ext uri="{BB962C8B-B14F-4D97-AF65-F5344CB8AC3E}">
        <p14:creationId xmlns:p14="http://schemas.microsoft.com/office/powerpoint/2010/main" val="3498828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88038-4965-A16E-9BDF-E104CD5D8E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B64E45-D5FF-4D7C-9091-F236F7381B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3BCEB0-A0AB-0B73-CE42-B9C1739FCEAF}"/>
              </a:ext>
            </a:extLst>
          </p:cNvPr>
          <p:cNvSpPr>
            <a:spLocks noGrp="1"/>
          </p:cNvSpPr>
          <p:nvPr>
            <p:ph type="dt" sz="half" idx="10"/>
          </p:nvPr>
        </p:nvSpPr>
        <p:spPr/>
        <p:txBody>
          <a:bodyPr/>
          <a:lstStyle/>
          <a:p>
            <a:fld id="{13C2ECF3-4A4B-4E69-85D5-6DA9C4191AD6}" type="datetimeFigureOut">
              <a:rPr lang="en-US" smtClean="0"/>
              <a:t>11/29/2023</a:t>
            </a:fld>
            <a:endParaRPr lang="en-US" dirty="0"/>
          </a:p>
        </p:txBody>
      </p:sp>
      <p:sp>
        <p:nvSpPr>
          <p:cNvPr id="5" name="Footer Placeholder 4">
            <a:extLst>
              <a:ext uri="{FF2B5EF4-FFF2-40B4-BE49-F238E27FC236}">
                <a16:creationId xmlns:a16="http://schemas.microsoft.com/office/drawing/2014/main" id="{84477E66-BDB5-2275-19D8-F70829056C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F08052-4B01-0019-A61F-CB557BF6758E}"/>
              </a:ext>
            </a:extLst>
          </p:cNvPr>
          <p:cNvSpPr>
            <a:spLocks noGrp="1"/>
          </p:cNvSpPr>
          <p:nvPr>
            <p:ph type="sldNum" sz="quarter" idx="12"/>
          </p:nvPr>
        </p:nvSpPr>
        <p:spPr/>
        <p:txBody>
          <a:bodyPr/>
          <a:lstStyle/>
          <a:p>
            <a:fld id="{215BB990-5140-4F63-893A-36B4065AF5E4}" type="slidenum">
              <a:rPr lang="en-US" smtClean="0"/>
              <a:t>‹#›</a:t>
            </a:fld>
            <a:endParaRPr lang="en-US" dirty="0"/>
          </a:p>
        </p:txBody>
      </p:sp>
    </p:spTree>
    <p:extLst>
      <p:ext uri="{BB962C8B-B14F-4D97-AF65-F5344CB8AC3E}">
        <p14:creationId xmlns:p14="http://schemas.microsoft.com/office/powerpoint/2010/main" val="2902628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C8B3C-93FF-951F-AEAA-2F91EA7743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6C6E1D-468F-6721-DCE6-59108CA2BD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3A2DA6-22D9-EF69-4575-3189715B27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0DF2C6-2ECE-7A53-5525-BB885D2EB6A8}"/>
              </a:ext>
            </a:extLst>
          </p:cNvPr>
          <p:cNvSpPr>
            <a:spLocks noGrp="1"/>
          </p:cNvSpPr>
          <p:nvPr>
            <p:ph type="dt" sz="half" idx="10"/>
          </p:nvPr>
        </p:nvSpPr>
        <p:spPr/>
        <p:txBody>
          <a:bodyPr/>
          <a:lstStyle/>
          <a:p>
            <a:fld id="{13C2ECF3-4A4B-4E69-85D5-6DA9C4191AD6}" type="datetimeFigureOut">
              <a:rPr lang="en-US" smtClean="0"/>
              <a:t>11/29/2023</a:t>
            </a:fld>
            <a:endParaRPr lang="en-US" dirty="0"/>
          </a:p>
        </p:txBody>
      </p:sp>
      <p:sp>
        <p:nvSpPr>
          <p:cNvPr id="6" name="Footer Placeholder 5">
            <a:extLst>
              <a:ext uri="{FF2B5EF4-FFF2-40B4-BE49-F238E27FC236}">
                <a16:creationId xmlns:a16="http://schemas.microsoft.com/office/drawing/2014/main" id="{61A3B533-9D52-F193-DDEB-1D4E0FF05C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76C371F-A27D-CE5E-61AA-D03FA7C1E4CB}"/>
              </a:ext>
            </a:extLst>
          </p:cNvPr>
          <p:cNvSpPr>
            <a:spLocks noGrp="1"/>
          </p:cNvSpPr>
          <p:nvPr>
            <p:ph type="sldNum" sz="quarter" idx="12"/>
          </p:nvPr>
        </p:nvSpPr>
        <p:spPr/>
        <p:txBody>
          <a:bodyPr/>
          <a:lstStyle/>
          <a:p>
            <a:fld id="{215BB990-5140-4F63-893A-36B4065AF5E4}" type="slidenum">
              <a:rPr lang="en-US" smtClean="0"/>
              <a:t>‹#›</a:t>
            </a:fld>
            <a:endParaRPr lang="en-US" dirty="0"/>
          </a:p>
        </p:txBody>
      </p:sp>
    </p:spTree>
    <p:extLst>
      <p:ext uri="{BB962C8B-B14F-4D97-AF65-F5344CB8AC3E}">
        <p14:creationId xmlns:p14="http://schemas.microsoft.com/office/powerpoint/2010/main" val="245418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8F0C6-659F-B9BE-AE5F-A2A3C105F1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76D24A-8D7A-7B89-7774-ECB060E4E2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A5DEAC-2F6D-E54A-F4AA-ECD0CE9F2D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72B36F-3E06-BAFD-BB7E-7FF0C28F2D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7EAC8E-C4A3-647C-4840-3333E6ECC1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4A0426-4ADE-ABDC-770F-9ACA98B28FD7}"/>
              </a:ext>
            </a:extLst>
          </p:cNvPr>
          <p:cNvSpPr>
            <a:spLocks noGrp="1"/>
          </p:cNvSpPr>
          <p:nvPr>
            <p:ph type="dt" sz="half" idx="10"/>
          </p:nvPr>
        </p:nvSpPr>
        <p:spPr/>
        <p:txBody>
          <a:bodyPr/>
          <a:lstStyle/>
          <a:p>
            <a:fld id="{13C2ECF3-4A4B-4E69-85D5-6DA9C4191AD6}" type="datetimeFigureOut">
              <a:rPr lang="en-US" smtClean="0"/>
              <a:t>11/29/2023</a:t>
            </a:fld>
            <a:endParaRPr lang="en-US" dirty="0"/>
          </a:p>
        </p:txBody>
      </p:sp>
      <p:sp>
        <p:nvSpPr>
          <p:cNvPr id="8" name="Footer Placeholder 7">
            <a:extLst>
              <a:ext uri="{FF2B5EF4-FFF2-40B4-BE49-F238E27FC236}">
                <a16:creationId xmlns:a16="http://schemas.microsoft.com/office/drawing/2014/main" id="{9A9D5462-D869-921F-B262-630B65A54D6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22F5C7D-8619-DCD4-CB33-CFAC747EFEEC}"/>
              </a:ext>
            </a:extLst>
          </p:cNvPr>
          <p:cNvSpPr>
            <a:spLocks noGrp="1"/>
          </p:cNvSpPr>
          <p:nvPr>
            <p:ph type="sldNum" sz="quarter" idx="12"/>
          </p:nvPr>
        </p:nvSpPr>
        <p:spPr/>
        <p:txBody>
          <a:bodyPr/>
          <a:lstStyle/>
          <a:p>
            <a:fld id="{215BB990-5140-4F63-893A-36B4065AF5E4}" type="slidenum">
              <a:rPr lang="en-US" smtClean="0"/>
              <a:t>‹#›</a:t>
            </a:fld>
            <a:endParaRPr lang="en-US" dirty="0"/>
          </a:p>
        </p:txBody>
      </p:sp>
    </p:spTree>
    <p:extLst>
      <p:ext uri="{BB962C8B-B14F-4D97-AF65-F5344CB8AC3E}">
        <p14:creationId xmlns:p14="http://schemas.microsoft.com/office/powerpoint/2010/main" val="195850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9C80C-7212-C69B-47F8-C907349AD3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E5AE63-A7D5-3CCA-EE86-F7D50FFC23D7}"/>
              </a:ext>
            </a:extLst>
          </p:cNvPr>
          <p:cNvSpPr>
            <a:spLocks noGrp="1"/>
          </p:cNvSpPr>
          <p:nvPr>
            <p:ph type="dt" sz="half" idx="10"/>
          </p:nvPr>
        </p:nvSpPr>
        <p:spPr/>
        <p:txBody>
          <a:bodyPr/>
          <a:lstStyle/>
          <a:p>
            <a:fld id="{13C2ECF3-4A4B-4E69-85D5-6DA9C4191AD6}" type="datetimeFigureOut">
              <a:rPr lang="en-US" smtClean="0"/>
              <a:t>11/29/2023</a:t>
            </a:fld>
            <a:endParaRPr lang="en-US" dirty="0"/>
          </a:p>
        </p:txBody>
      </p:sp>
      <p:sp>
        <p:nvSpPr>
          <p:cNvPr id="4" name="Footer Placeholder 3">
            <a:extLst>
              <a:ext uri="{FF2B5EF4-FFF2-40B4-BE49-F238E27FC236}">
                <a16:creationId xmlns:a16="http://schemas.microsoft.com/office/drawing/2014/main" id="{768D9190-5C40-87FE-1C7E-D0AB9DCCD5F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BF77F5C-530A-0412-0A77-40BD7831C32E}"/>
              </a:ext>
            </a:extLst>
          </p:cNvPr>
          <p:cNvSpPr>
            <a:spLocks noGrp="1"/>
          </p:cNvSpPr>
          <p:nvPr>
            <p:ph type="sldNum" sz="quarter" idx="12"/>
          </p:nvPr>
        </p:nvSpPr>
        <p:spPr/>
        <p:txBody>
          <a:bodyPr/>
          <a:lstStyle/>
          <a:p>
            <a:fld id="{215BB990-5140-4F63-893A-36B4065AF5E4}" type="slidenum">
              <a:rPr lang="en-US" smtClean="0"/>
              <a:t>‹#›</a:t>
            </a:fld>
            <a:endParaRPr lang="en-US" dirty="0"/>
          </a:p>
        </p:txBody>
      </p:sp>
    </p:spTree>
    <p:extLst>
      <p:ext uri="{BB962C8B-B14F-4D97-AF65-F5344CB8AC3E}">
        <p14:creationId xmlns:p14="http://schemas.microsoft.com/office/powerpoint/2010/main" val="185807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39B3A0-7305-2C7B-E231-74C313206369}"/>
              </a:ext>
            </a:extLst>
          </p:cNvPr>
          <p:cNvSpPr>
            <a:spLocks noGrp="1"/>
          </p:cNvSpPr>
          <p:nvPr>
            <p:ph type="dt" sz="half" idx="10"/>
          </p:nvPr>
        </p:nvSpPr>
        <p:spPr/>
        <p:txBody>
          <a:bodyPr/>
          <a:lstStyle/>
          <a:p>
            <a:fld id="{13C2ECF3-4A4B-4E69-85D5-6DA9C4191AD6}" type="datetimeFigureOut">
              <a:rPr lang="en-US" smtClean="0"/>
              <a:t>11/29/2023</a:t>
            </a:fld>
            <a:endParaRPr lang="en-US" dirty="0"/>
          </a:p>
        </p:txBody>
      </p:sp>
      <p:sp>
        <p:nvSpPr>
          <p:cNvPr id="3" name="Footer Placeholder 2">
            <a:extLst>
              <a:ext uri="{FF2B5EF4-FFF2-40B4-BE49-F238E27FC236}">
                <a16:creationId xmlns:a16="http://schemas.microsoft.com/office/drawing/2014/main" id="{B78372D2-F027-01F3-480D-667B4965C8C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1FE013-699B-AEEE-884D-2741D49B0BFF}"/>
              </a:ext>
            </a:extLst>
          </p:cNvPr>
          <p:cNvSpPr>
            <a:spLocks noGrp="1"/>
          </p:cNvSpPr>
          <p:nvPr>
            <p:ph type="sldNum" sz="quarter" idx="12"/>
          </p:nvPr>
        </p:nvSpPr>
        <p:spPr/>
        <p:txBody>
          <a:bodyPr/>
          <a:lstStyle/>
          <a:p>
            <a:fld id="{215BB990-5140-4F63-893A-36B4065AF5E4}" type="slidenum">
              <a:rPr lang="en-US" smtClean="0"/>
              <a:t>‹#›</a:t>
            </a:fld>
            <a:endParaRPr lang="en-US" dirty="0"/>
          </a:p>
        </p:txBody>
      </p:sp>
    </p:spTree>
    <p:extLst>
      <p:ext uri="{BB962C8B-B14F-4D97-AF65-F5344CB8AC3E}">
        <p14:creationId xmlns:p14="http://schemas.microsoft.com/office/powerpoint/2010/main" val="395035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D6B1B-A81D-FB4A-030E-88912B01C7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F8E522-2855-3027-763F-88B5FC9B9D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321AF9-0B2B-A5E1-469B-199FCFA2CE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0CA39D-BFC7-5AAA-906D-B0065B02E713}"/>
              </a:ext>
            </a:extLst>
          </p:cNvPr>
          <p:cNvSpPr>
            <a:spLocks noGrp="1"/>
          </p:cNvSpPr>
          <p:nvPr>
            <p:ph type="dt" sz="half" idx="10"/>
          </p:nvPr>
        </p:nvSpPr>
        <p:spPr/>
        <p:txBody>
          <a:bodyPr/>
          <a:lstStyle/>
          <a:p>
            <a:fld id="{13C2ECF3-4A4B-4E69-85D5-6DA9C4191AD6}" type="datetimeFigureOut">
              <a:rPr lang="en-US" smtClean="0"/>
              <a:t>11/29/2023</a:t>
            </a:fld>
            <a:endParaRPr lang="en-US" dirty="0"/>
          </a:p>
        </p:txBody>
      </p:sp>
      <p:sp>
        <p:nvSpPr>
          <p:cNvPr id="6" name="Footer Placeholder 5">
            <a:extLst>
              <a:ext uri="{FF2B5EF4-FFF2-40B4-BE49-F238E27FC236}">
                <a16:creationId xmlns:a16="http://schemas.microsoft.com/office/drawing/2014/main" id="{5F5357D5-ECFB-73CF-5357-869688BCF6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561AA34-7E76-0645-2CD8-25E5A76AA946}"/>
              </a:ext>
            </a:extLst>
          </p:cNvPr>
          <p:cNvSpPr>
            <a:spLocks noGrp="1"/>
          </p:cNvSpPr>
          <p:nvPr>
            <p:ph type="sldNum" sz="quarter" idx="12"/>
          </p:nvPr>
        </p:nvSpPr>
        <p:spPr/>
        <p:txBody>
          <a:bodyPr/>
          <a:lstStyle/>
          <a:p>
            <a:fld id="{215BB990-5140-4F63-893A-36B4065AF5E4}" type="slidenum">
              <a:rPr lang="en-US" smtClean="0"/>
              <a:t>‹#›</a:t>
            </a:fld>
            <a:endParaRPr lang="en-US" dirty="0"/>
          </a:p>
        </p:txBody>
      </p:sp>
    </p:spTree>
    <p:extLst>
      <p:ext uri="{BB962C8B-B14F-4D97-AF65-F5344CB8AC3E}">
        <p14:creationId xmlns:p14="http://schemas.microsoft.com/office/powerpoint/2010/main" val="136628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8FB4-A984-2EA1-2BB0-E333B1C5B7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18CF3F-53E5-164A-ED1C-BE0AE8095D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4371D9E-9D5A-A908-AD83-8A0D7B35C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E9833-0DEA-160A-F541-817215B2F507}"/>
              </a:ext>
            </a:extLst>
          </p:cNvPr>
          <p:cNvSpPr>
            <a:spLocks noGrp="1"/>
          </p:cNvSpPr>
          <p:nvPr>
            <p:ph type="dt" sz="half" idx="10"/>
          </p:nvPr>
        </p:nvSpPr>
        <p:spPr/>
        <p:txBody>
          <a:bodyPr/>
          <a:lstStyle/>
          <a:p>
            <a:fld id="{13C2ECF3-4A4B-4E69-85D5-6DA9C4191AD6}" type="datetimeFigureOut">
              <a:rPr lang="en-US" smtClean="0"/>
              <a:t>11/29/2023</a:t>
            </a:fld>
            <a:endParaRPr lang="en-US" dirty="0"/>
          </a:p>
        </p:txBody>
      </p:sp>
      <p:sp>
        <p:nvSpPr>
          <p:cNvPr id="6" name="Footer Placeholder 5">
            <a:extLst>
              <a:ext uri="{FF2B5EF4-FFF2-40B4-BE49-F238E27FC236}">
                <a16:creationId xmlns:a16="http://schemas.microsoft.com/office/drawing/2014/main" id="{55F9428A-9381-0FBF-5671-FD9E790B2C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1AAE3FB-2141-493D-4FFA-CBEBCA193CF8}"/>
              </a:ext>
            </a:extLst>
          </p:cNvPr>
          <p:cNvSpPr>
            <a:spLocks noGrp="1"/>
          </p:cNvSpPr>
          <p:nvPr>
            <p:ph type="sldNum" sz="quarter" idx="12"/>
          </p:nvPr>
        </p:nvSpPr>
        <p:spPr/>
        <p:txBody>
          <a:bodyPr/>
          <a:lstStyle/>
          <a:p>
            <a:fld id="{215BB990-5140-4F63-893A-36B4065AF5E4}" type="slidenum">
              <a:rPr lang="en-US" smtClean="0"/>
              <a:t>‹#›</a:t>
            </a:fld>
            <a:endParaRPr lang="en-US" dirty="0"/>
          </a:p>
        </p:txBody>
      </p:sp>
    </p:spTree>
    <p:extLst>
      <p:ext uri="{BB962C8B-B14F-4D97-AF65-F5344CB8AC3E}">
        <p14:creationId xmlns:p14="http://schemas.microsoft.com/office/powerpoint/2010/main" val="743066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45EAA-7F52-1544-B859-4422602524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9BC739-F3B0-0FA5-6F47-7A8C20BB37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7AEEBA-3895-13A4-A043-09BEDABFC4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2ECF3-4A4B-4E69-85D5-6DA9C4191AD6}" type="datetimeFigureOut">
              <a:rPr lang="en-US" smtClean="0"/>
              <a:t>11/29/2023</a:t>
            </a:fld>
            <a:endParaRPr lang="en-US" dirty="0"/>
          </a:p>
        </p:txBody>
      </p:sp>
      <p:sp>
        <p:nvSpPr>
          <p:cNvPr id="5" name="Footer Placeholder 4">
            <a:extLst>
              <a:ext uri="{FF2B5EF4-FFF2-40B4-BE49-F238E27FC236}">
                <a16:creationId xmlns:a16="http://schemas.microsoft.com/office/drawing/2014/main" id="{5B4222CB-C78D-5C5C-F82A-84FF7D75C5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038EF8B-B92C-6C5E-D8C0-7A494ECD1B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5BB990-5140-4F63-893A-36B4065AF5E4}" type="slidenum">
              <a:rPr lang="en-US" smtClean="0"/>
              <a:t>‹#›</a:t>
            </a:fld>
            <a:endParaRPr lang="en-US" dirty="0"/>
          </a:p>
        </p:txBody>
      </p:sp>
    </p:spTree>
    <p:extLst>
      <p:ext uri="{BB962C8B-B14F-4D97-AF65-F5344CB8AC3E}">
        <p14:creationId xmlns:p14="http://schemas.microsoft.com/office/powerpoint/2010/main" val="1951584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0"/>
            <a:ext cx="4654286"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363F59-3791-57F2-6792-9F97A219E864}"/>
              </a:ext>
            </a:extLst>
          </p:cNvPr>
          <p:cNvSpPr>
            <a:spLocks noGrp="1"/>
          </p:cNvSpPr>
          <p:nvPr>
            <p:ph type="ctrTitle"/>
          </p:nvPr>
        </p:nvSpPr>
        <p:spPr>
          <a:xfrm>
            <a:off x="1155559" y="637762"/>
            <a:ext cx="2899568" cy="5576770"/>
          </a:xfrm>
        </p:spPr>
        <p:txBody>
          <a:bodyPr vert="horz" lIns="91440" tIns="45720" rIns="91440" bIns="45720" rtlCol="0" anchor="ctr">
            <a:normAutofit/>
          </a:bodyPr>
          <a:lstStyle/>
          <a:p>
            <a:pPr algn="l"/>
            <a:r>
              <a:rPr lang="en-US" sz="4800" kern="1200">
                <a:solidFill>
                  <a:schemeClr val="bg1"/>
                </a:solidFill>
                <a:latin typeface="+mj-lt"/>
                <a:ea typeface="+mj-ea"/>
                <a:cs typeface="+mj-cs"/>
              </a:rPr>
              <a:t>Teaching Functional Literacy Skills through Work-Based Learning </a:t>
            </a:r>
          </a:p>
        </p:txBody>
      </p:sp>
      <p:sp>
        <p:nvSpPr>
          <p:cNvPr id="34" name="Rectangle 33">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2535" y="0"/>
            <a:ext cx="7539455"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3F735AA-BC6A-576C-85FA-C3ED35FC84FC}"/>
              </a:ext>
            </a:extLst>
          </p:cNvPr>
          <p:cNvSpPr>
            <a:spLocks noGrp="1"/>
          </p:cNvSpPr>
          <p:nvPr>
            <p:ph type="subTitle" idx="1"/>
          </p:nvPr>
        </p:nvSpPr>
        <p:spPr>
          <a:xfrm>
            <a:off x="5444775" y="637762"/>
            <a:ext cx="5600580" cy="5576770"/>
          </a:xfrm>
        </p:spPr>
        <p:txBody>
          <a:bodyPr vert="horz" lIns="91440" tIns="45720" rIns="91440" bIns="45720" rtlCol="0" anchor="ctr">
            <a:normAutofit/>
          </a:bodyPr>
          <a:lstStyle/>
          <a:p>
            <a:pPr indent="-228600" algn="l">
              <a:buFont typeface="Arial" panose="020B0604020202020204" pitchFamily="34" charset="0"/>
              <a:buChar char="•"/>
            </a:pPr>
            <a:r>
              <a:rPr lang="en-US" sz="3200"/>
              <a:t>Getting in Touch With Literacy Conference </a:t>
            </a:r>
          </a:p>
          <a:p>
            <a:pPr indent="-228600" algn="l">
              <a:buFont typeface="Arial" panose="020B0604020202020204" pitchFamily="34" charset="0"/>
              <a:buChar char="•"/>
            </a:pPr>
            <a:r>
              <a:rPr lang="en-US" sz="3200"/>
              <a:t>Gloria Cha-Gardiner Ed.D TVI</a:t>
            </a:r>
          </a:p>
          <a:p>
            <a:pPr indent="-228600" algn="l">
              <a:buFont typeface="Arial" panose="020B0604020202020204" pitchFamily="34" charset="0"/>
              <a:buChar char="•"/>
            </a:pPr>
            <a:r>
              <a:rPr lang="en-US" sz="3200"/>
              <a:t>Nov 30, 2023</a:t>
            </a:r>
          </a:p>
          <a:p>
            <a:pPr indent="-228600" algn="l">
              <a:buFont typeface="Arial" panose="020B0604020202020204" pitchFamily="34" charset="0"/>
              <a:buChar char="•"/>
            </a:pPr>
            <a:endParaRPr lang="en-US" sz="3200"/>
          </a:p>
        </p:txBody>
      </p:sp>
    </p:spTree>
    <p:extLst>
      <p:ext uri="{BB962C8B-B14F-4D97-AF65-F5344CB8AC3E}">
        <p14:creationId xmlns:p14="http://schemas.microsoft.com/office/powerpoint/2010/main" val="916249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95990"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4233B-2A76-ADF1-EC4C-D0754DB034F3}"/>
              </a:ext>
            </a:extLst>
          </p:cNvPr>
          <p:cNvSpPr>
            <a:spLocks noGrp="1"/>
          </p:cNvSpPr>
          <p:nvPr>
            <p:ph type="title"/>
          </p:nvPr>
        </p:nvSpPr>
        <p:spPr>
          <a:xfrm>
            <a:off x="1156851" y="637762"/>
            <a:ext cx="4270588" cy="5576770"/>
          </a:xfrm>
        </p:spPr>
        <p:txBody>
          <a:bodyPr anchor="t">
            <a:normAutofit/>
          </a:bodyPr>
          <a:lstStyle/>
          <a:p>
            <a:r>
              <a:rPr lang="en-US" sz="6600">
                <a:solidFill>
                  <a:schemeClr val="bg1"/>
                </a:solidFill>
              </a:rPr>
              <a:t>Examples </a:t>
            </a:r>
          </a:p>
        </p:txBody>
      </p:sp>
      <p:sp>
        <p:nvSpPr>
          <p:cNvPr id="10" name="Rectangle 9">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4650" y="637762"/>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57B5390-E202-788B-61FC-9799BA02E0BE}"/>
              </a:ext>
            </a:extLst>
          </p:cNvPr>
          <p:cNvSpPr>
            <a:spLocks noGrp="1"/>
          </p:cNvSpPr>
          <p:nvPr>
            <p:ph idx="1"/>
          </p:nvPr>
        </p:nvSpPr>
        <p:spPr>
          <a:xfrm>
            <a:off x="6734648" y="841904"/>
            <a:ext cx="4310700" cy="5335059"/>
          </a:xfrm>
        </p:spPr>
        <p:txBody>
          <a:bodyPr>
            <a:normAutofit/>
          </a:bodyPr>
          <a:lstStyle/>
          <a:p>
            <a:r>
              <a:rPr lang="en-US" sz="2400" dirty="0"/>
              <a:t>Doing Laundry Article: Perform the tasks after reading </a:t>
            </a:r>
          </a:p>
          <a:p>
            <a:r>
              <a:rPr lang="en-US" sz="2400" dirty="0"/>
              <a:t>Introductions and Greetings: Role Play </a:t>
            </a:r>
          </a:p>
          <a:p>
            <a:r>
              <a:rPr lang="en-US" sz="2400" dirty="0"/>
              <a:t>Following the Directions: Identify main ideas, details, and revisit the situation based on her own behavior </a:t>
            </a:r>
          </a:p>
        </p:txBody>
      </p:sp>
    </p:spTree>
    <p:extLst>
      <p:ext uri="{BB962C8B-B14F-4D97-AF65-F5344CB8AC3E}">
        <p14:creationId xmlns:p14="http://schemas.microsoft.com/office/powerpoint/2010/main" val="598986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95990"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2BE4CE-C94D-B448-0AE0-6EC9AACA17F1}"/>
              </a:ext>
            </a:extLst>
          </p:cNvPr>
          <p:cNvSpPr>
            <a:spLocks noGrp="1"/>
          </p:cNvSpPr>
          <p:nvPr>
            <p:ph type="title"/>
          </p:nvPr>
        </p:nvSpPr>
        <p:spPr>
          <a:xfrm>
            <a:off x="1156851" y="637762"/>
            <a:ext cx="4270588" cy="5576770"/>
          </a:xfrm>
        </p:spPr>
        <p:txBody>
          <a:bodyPr anchor="t">
            <a:normAutofit/>
          </a:bodyPr>
          <a:lstStyle/>
          <a:p>
            <a:r>
              <a:rPr lang="en-US" sz="6600">
                <a:solidFill>
                  <a:schemeClr val="bg1"/>
                </a:solidFill>
              </a:rPr>
              <a:t>Objectives </a:t>
            </a:r>
          </a:p>
        </p:txBody>
      </p:sp>
      <p:sp>
        <p:nvSpPr>
          <p:cNvPr id="10" name="Rectangle 9">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4650" y="637762"/>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7064C0-6CA0-1F93-747B-680DBF28E784}"/>
              </a:ext>
            </a:extLst>
          </p:cNvPr>
          <p:cNvSpPr>
            <a:spLocks noGrp="1"/>
          </p:cNvSpPr>
          <p:nvPr>
            <p:ph idx="1"/>
          </p:nvPr>
        </p:nvSpPr>
        <p:spPr>
          <a:xfrm>
            <a:off x="6734648" y="841904"/>
            <a:ext cx="4310700" cy="5335059"/>
          </a:xfrm>
        </p:spPr>
        <p:txBody>
          <a:bodyPr>
            <a:normAutofit/>
          </a:bodyPr>
          <a:lstStyle/>
          <a:p>
            <a:r>
              <a:rPr lang="en-US" sz="2400" dirty="0"/>
              <a:t>The participants will understand that literacy education can be implemented in all content areas including transition service.  </a:t>
            </a:r>
          </a:p>
          <a:p>
            <a:r>
              <a:rPr lang="en-US" sz="2400" dirty="0"/>
              <a:t>The participants will create meaningful and personalized reading activities.  </a:t>
            </a:r>
          </a:p>
          <a:p>
            <a:r>
              <a:rPr lang="en-US" sz="2400" dirty="0"/>
              <a:t>The participants will create meaningful and personalized writing activities.  </a:t>
            </a:r>
          </a:p>
        </p:txBody>
      </p:sp>
    </p:spTree>
    <p:extLst>
      <p:ext uri="{BB962C8B-B14F-4D97-AF65-F5344CB8AC3E}">
        <p14:creationId xmlns:p14="http://schemas.microsoft.com/office/powerpoint/2010/main" val="1766318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95990"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0F5669-603E-10CD-88C6-4DB3A2465BBB}"/>
              </a:ext>
            </a:extLst>
          </p:cNvPr>
          <p:cNvSpPr>
            <a:spLocks noGrp="1"/>
          </p:cNvSpPr>
          <p:nvPr>
            <p:ph type="title"/>
          </p:nvPr>
        </p:nvSpPr>
        <p:spPr>
          <a:xfrm>
            <a:off x="1156851" y="637762"/>
            <a:ext cx="4270588" cy="5576770"/>
          </a:xfrm>
        </p:spPr>
        <p:txBody>
          <a:bodyPr anchor="t">
            <a:normAutofit/>
          </a:bodyPr>
          <a:lstStyle/>
          <a:p>
            <a:r>
              <a:rPr lang="en-US" sz="6600">
                <a:solidFill>
                  <a:schemeClr val="bg1"/>
                </a:solidFill>
              </a:rPr>
              <a:t>What is Literacy?</a:t>
            </a:r>
          </a:p>
        </p:txBody>
      </p:sp>
      <p:sp>
        <p:nvSpPr>
          <p:cNvPr id="10" name="Rectangle 9">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4650" y="637762"/>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368A301-7ECE-FC8B-627D-06AB40C47689}"/>
              </a:ext>
            </a:extLst>
          </p:cNvPr>
          <p:cNvSpPr>
            <a:spLocks noGrp="1"/>
          </p:cNvSpPr>
          <p:nvPr>
            <p:ph idx="1"/>
          </p:nvPr>
        </p:nvSpPr>
        <p:spPr>
          <a:xfrm>
            <a:off x="6734648" y="841904"/>
            <a:ext cx="4310700" cy="5335059"/>
          </a:xfrm>
        </p:spPr>
        <p:txBody>
          <a:bodyPr>
            <a:normAutofit/>
          </a:bodyPr>
          <a:lstStyle/>
          <a:p>
            <a:r>
              <a:rPr lang="en-US" sz="2400" dirty="0"/>
              <a:t>Reading</a:t>
            </a:r>
          </a:p>
          <a:p>
            <a:r>
              <a:rPr lang="en-US" sz="2400" dirty="0"/>
              <a:t>Writing</a:t>
            </a:r>
          </a:p>
          <a:p>
            <a:r>
              <a:rPr lang="en-US" sz="2400" dirty="0"/>
              <a:t>Listening</a:t>
            </a:r>
          </a:p>
          <a:p>
            <a:r>
              <a:rPr lang="en-US" sz="2400" dirty="0"/>
              <a:t>Speaking	</a:t>
            </a:r>
          </a:p>
          <a:p>
            <a:endParaRPr lang="en-US" sz="2400" dirty="0"/>
          </a:p>
          <a:p>
            <a:pPr lvl="1"/>
            <a:r>
              <a:rPr lang="en-US" dirty="0"/>
              <a:t>Words, phrase, sentences </a:t>
            </a:r>
          </a:p>
          <a:p>
            <a:pPr lvl="1"/>
            <a:r>
              <a:rPr lang="en-US" dirty="0"/>
              <a:t>To process or share ideas or information </a:t>
            </a:r>
          </a:p>
        </p:txBody>
      </p:sp>
    </p:spTree>
    <p:extLst>
      <p:ext uri="{BB962C8B-B14F-4D97-AF65-F5344CB8AC3E}">
        <p14:creationId xmlns:p14="http://schemas.microsoft.com/office/powerpoint/2010/main" val="3165861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95990"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7AD4F8-1626-526B-26BD-9361786BF065}"/>
              </a:ext>
            </a:extLst>
          </p:cNvPr>
          <p:cNvSpPr>
            <a:spLocks noGrp="1"/>
          </p:cNvSpPr>
          <p:nvPr>
            <p:ph type="title"/>
          </p:nvPr>
        </p:nvSpPr>
        <p:spPr>
          <a:xfrm>
            <a:off x="1156851" y="637762"/>
            <a:ext cx="4270588" cy="5576770"/>
          </a:xfrm>
        </p:spPr>
        <p:txBody>
          <a:bodyPr anchor="t">
            <a:normAutofit/>
          </a:bodyPr>
          <a:lstStyle/>
          <a:p>
            <a:r>
              <a:rPr lang="en-US" sz="6600" dirty="0">
                <a:solidFill>
                  <a:schemeClr val="bg1"/>
                </a:solidFill>
              </a:rPr>
              <a:t>Literacy Challenges for the Students with VI </a:t>
            </a:r>
          </a:p>
        </p:txBody>
      </p:sp>
      <p:sp>
        <p:nvSpPr>
          <p:cNvPr id="19" name="Rectangle 1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4650" y="637762"/>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E0043A2-B3B6-6B7E-DE5F-0CDC7BE38232}"/>
              </a:ext>
            </a:extLst>
          </p:cNvPr>
          <p:cNvSpPr>
            <a:spLocks noGrp="1"/>
          </p:cNvSpPr>
          <p:nvPr>
            <p:ph idx="1"/>
          </p:nvPr>
        </p:nvSpPr>
        <p:spPr>
          <a:xfrm>
            <a:off x="6734648" y="841904"/>
            <a:ext cx="4310700" cy="5335059"/>
          </a:xfrm>
        </p:spPr>
        <p:txBody>
          <a:bodyPr>
            <a:normAutofit/>
          </a:bodyPr>
          <a:lstStyle/>
          <a:p>
            <a:r>
              <a:rPr lang="en-US" sz="2400" dirty="0"/>
              <a:t>Lack of incidental learning </a:t>
            </a:r>
          </a:p>
          <a:p>
            <a:r>
              <a:rPr lang="en-US" sz="2400" dirty="0"/>
              <a:t>Lack of ECC skills </a:t>
            </a:r>
          </a:p>
          <a:p>
            <a:r>
              <a:rPr lang="en-US" sz="2400" dirty="0"/>
              <a:t>Lack of life experience </a:t>
            </a:r>
          </a:p>
          <a:p>
            <a:r>
              <a:rPr lang="en-US" sz="2400" dirty="0"/>
              <a:t>Delay in academic skills: reading, writing, Braille, etc.</a:t>
            </a:r>
          </a:p>
          <a:p>
            <a:r>
              <a:rPr lang="en-US" sz="2400" dirty="0"/>
              <a:t>Delay in physical and cognitive development</a:t>
            </a:r>
          </a:p>
          <a:p>
            <a:r>
              <a:rPr lang="en-US" sz="2400" dirty="0"/>
              <a:t>Delay in language, social and emotional development </a:t>
            </a:r>
          </a:p>
        </p:txBody>
      </p:sp>
    </p:spTree>
    <p:extLst>
      <p:ext uri="{BB962C8B-B14F-4D97-AF65-F5344CB8AC3E}">
        <p14:creationId xmlns:p14="http://schemas.microsoft.com/office/powerpoint/2010/main" val="1268405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95990"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65C7E6-B866-2BE3-F302-FDE31149528F}"/>
              </a:ext>
            </a:extLst>
          </p:cNvPr>
          <p:cNvSpPr>
            <a:spLocks noGrp="1"/>
          </p:cNvSpPr>
          <p:nvPr>
            <p:ph type="title"/>
          </p:nvPr>
        </p:nvSpPr>
        <p:spPr>
          <a:xfrm>
            <a:off x="1155557" y="649674"/>
            <a:ext cx="4284420" cy="1687143"/>
          </a:xfrm>
        </p:spPr>
        <p:txBody>
          <a:bodyPr anchor="t">
            <a:normAutofit/>
          </a:bodyPr>
          <a:lstStyle/>
          <a:p>
            <a:r>
              <a:rPr lang="en-US" sz="4800">
                <a:solidFill>
                  <a:schemeClr val="bg1"/>
                </a:solidFill>
              </a:rPr>
              <a:t>Work-Based Learning </a:t>
            </a:r>
          </a:p>
        </p:txBody>
      </p:sp>
      <p:sp>
        <p:nvSpPr>
          <p:cNvPr id="12" name="Rectangle 11">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4649" y="2416891"/>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Diploma Roll">
            <a:extLst>
              <a:ext uri="{FF2B5EF4-FFF2-40B4-BE49-F238E27FC236}">
                <a16:creationId xmlns:a16="http://schemas.microsoft.com/office/drawing/2014/main" id="{D0489D6E-AA1E-DA37-8BEB-07A361742C4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08113" y="2631774"/>
            <a:ext cx="3579308" cy="3579308"/>
          </a:xfrm>
          <a:prstGeom prst="rect">
            <a:avLst/>
          </a:prstGeom>
        </p:spPr>
      </p:pic>
      <p:sp>
        <p:nvSpPr>
          <p:cNvPr id="3" name="Content Placeholder 2">
            <a:extLst>
              <a:ext uri="{FF2B5EF4-FFF2-40B4-BE49-F238E27FC236}">
                <a16:creationId xmlns:a16="http://schemas.microsoft.com/office/drawing/2014/main" id="{7E8DF9B4-A84C-A9BF-78A8-C6F5941C2124}"/>
              </a:ext>
            </a:extLst>
          </p:cNvPr>
          <p:cNvSpPr>
            <a:spLocks noGrp="1"/>
          </p:cNvSpPr>
          <p:nvPr>
            <p:ph idx="1"/>
          </p:nvPr>
        </p:nvSpPr>
        <p:spPr>
          <a:xfrm>
            <a:off x="6730313" y="2614463"/>
            <a:ext cx="4315042" cy="3596616"/>
          </a:xfrm>
        </p:spPr>
        <p:txBody>
          <a:bodyPr>
            <a:normAutofit fontScale="92500" lnSpcReduction="10000"/>
          </a:bodyPr>
          <a:lstStyle/>
          <a:p>
            <a:r>
              <a:rPr lang="en-US" sz="2400" dirty="0"/>
              <a:t>Vocational program that offers employment skills before the students graduate from High school</a:t>
            </a:r>
          </a:p>
          <a:p>
            <a:r>
              <a:rPr lang="en-US" sz="2400" dirty="0"/>
              <a:t>Takes place within the community during the school day </a:t>
            </a:r>
          </a:p>
          <a:p>
            <a:r>
              <a:rPr lang="en-US" sz="2400" dirty="0"/>
              <a:t>It can be paid or volunteer work</a:t>
            </a:r>
          </a:p>
          <a:p>
            <a:r>
              <a:rPr lang="en-US" sz="2400" dirty="0"/>
              <a:t>The teacher usually accompanies the students and teaches the skills that the students need</a:t>
            </a:r>
          </a:p>
          <a:p>
            <a:r>
              <a:rPr lang="en-US" sz="2400" dirty="0"/>
              <a:t>ECC and transition skills</a:t>
            </a:r>
            <a:r>
              <a:rPr lang="en-US" sz="2000" dirty="0"/>
              <a:t> </a:t>
            </a:r>
          </a:p>
        </p:txBody>
      </p:sp>
    </p:spTree>
    <p:extLst>
      <p:ext uri="{BB962C8B-B14F-4D97-AF65-F5344CB8AC3E}">
        <p14:creationId xmlns:p14="http://schemas.microsoft.com/office/powerpoint/2010/main" val="271511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95990"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24C62CD-9058-1008-9F23-C708B48DFB95}"/>
              </a:ext>
            </a:extLst>
          </p:cNvPr>
          <p:cNvSpPr>
            <a:spLocks noGrp="1"/>
          </p:cNvSpPr>
          <p:nvPr>
            <p:ph type="title"/>
          </p:nvPr>
        </p:nvSpPr>
        <p:spPr>
          <a:xfrm>
            <a:off x="1155557" y="649674"/>
            <a:ext cx="4284420" cy="1687143"/>
          </a:xfrm>
        </p:spPr>
        <p:txBody>
          <a:bodyPr anchor="t">
            <a:normAutofit/>
          </a:bodyPr>
          <a:lstStyle/>
          <a:p>
            <a:r>
              <a:rPr lang="en-US" sz="3700" dirty="0">
                <a:solidFill>
                  <a:schemeClr val="bg1"/>
                </a:solidFill>
              </a:rPr>
              <a:t>Skills We Focus on During the Work-Based Learning </a:t>
            </a:r>
          </a:p>
        </p:txBody>
      </p:sp>
      <p:sp>
        <p:nvSpPr>
          <p:cNvPr id="13" name="Rectangle 12">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4649" y="2416891"/>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Head with Gears">
            <a:extLst>
              <a:ext uri="{FF2B5EF4-FFF2-40B4-BE49-F238E27FC236}">
                <a16:creationId xmlns:a16="http://schemas.microsoft.com/office/drawing/2014/main" id="{F0CD05B1-FF04-0659-6579-08EFCE1830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08113" y="2631774"/>
            <a:ext cx="3579308" cy="3579308"/>
          </a:xfrm>
          <a:prstGeom prst="rect">
            <a:avLst/>
          </a:prstGeom>
        </p:spPr>
      </p:pic>
      <p:sp>
        <p:nvSpPr>
          <p:cNvPr id="3" name="Content Placeholder 2">
            <a:extLst>
              <a:ext uri="{FF2B5EF4-FFF2-40B4-BE49-F238E27FC236}">
                <a16:creationId xmlns:a16="http://schemas.microsoft.com/office/drawing/2014/main" id="{96828288-E0EA-BE64-5EC7-66EEDE63041B}"/>
              </a:ext>
            </a:extLst>
          </p:cNvPr>
          <p:cNvSpPr>
            <a:spLocks noGrp="1"/>
          </p:cNvSpPr>
          <p:nvPr>
            <p:ph idx="1"/>
          </p:nvPr>
        </p:nvSpPr>
        <p:spPr>
          <a:xfrm>
            <a:off x="6730313" y="2614463"/>
            <a:ext cx="4315042" cy="3596616"/>
          </a:xfrm>
        </p:spPr>
        <p:txBody>
          <a:bodyPr>
            <a:normAutofit/>
          </a:bodyPr>
          <a:lstStyle/>
          <a:p>
            <a:r>
              <a:rPr lang="en-US" sz="2400" dirty="0"/>
              <a:t>Employment skills </a:t>
            </a:r>
          </a:p>
          <a:p>
            <a:r>
              <a:rPr lang="en-US" sz="2400" dirty="0"/>
              <a:t>Social skills </a:t>
            </a:r>
          </a:p>
          <a:p>
            <a:r>
              <a:rPr lang="en-US" sz="2400" dirty="0"/>
              <a:t>Communication skills</a:t>
            </a:r>
          </a:p>
          <a:p>
            <a:r>
              <a:rPr lang="en-US" sz="2400" dirty="0"/>
              <a:t>And many other ECC skills in </a:t>
            </a:r>
            <a:r>
              <a:rPr lang="en-US" sz="2400" b="1" dirty="0"/>
              <a:t>the Natural Environment</a:t>
            </a:r>
          </a:p>
          <a:p>
            <a:pPr marL="0" indent="0">
              <a:buNone/>
            </a:pPr>
            <a:r>
              <a:rPr lang="en-US" sz="2400" b="1" dirty="0"/>
              <a:t>How are these skills related to Literacy?</a:t>
            </a:r>
          </a:p>
          <a:p>
            <a:endParaRPr lang="en-US" sz="2400" dirty="0"/>
          </a:p>
          <a:p>
            <a:endParaRPr lang="en-US" sz="2400" dirty="0"/>
          </a:p>
        </p:txBody>
      </p:sp>
    </p:spTree>
    <p:extLst>
      <p:ext uri="{BB962C8B-B14F-4D97-AF65-F5344CB8AC3E}">
        <p14:creationId xmlns:p14="http://schemas.microsoft.com/office/powerpoint/2010/main" val="4259018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95990"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5ABE4C-7BE6-6887-D160-89D4845A2F1A}"/>
              </a:ext>
            </a:extLst>
          </p:cNvPr>
          <p:cNvSpPr>
            <a:spLocks noGrp="1"/>
          </p:cNvSpPr>
          <p:nvPr>
            <p:ph type="title"/>
          </p:nvPr>
        </p:nvSpPr>
        <p:spPr>
          <a:xfrm>
            <a:off x="1155557" y="649674"/>
            <a:ext cx="4284420" cy="1687143"/>
          </a:xfrm>
        </p:spPr>
        <p:txBody>
          <a:bodyPr anchor="t">
            <a:normAutofit/>
          </a:bodyPr>
          <a:lstStyle/>
          <a:p>
            <a:r>
              <a:rPr lang="en-US" sz="3700">
                <a:solidFill>
                  <a:schemeClr val="bg1"/>
                </a:solidFill>
              </a:rPr>
              <a:t>Incorporating Literacy skills into transition skills </a:t>
            </a:r>
          </a:p>
        </p:txBody>
      </p:sp>
      <p:sp>
        <p:nvSpPr>
          <p:cNvPr id="12" name="Rectangle 11">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4649" y="2416891"/>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ommunications">
            <a:extLst>
              <a:ext uri="{FF2B5EF4-FFF2-40B4-BE49-F238E27FC236}">
                <a16:creationId xmlns:a16="http://schemas.microsoft.com/office/drawing/2014/main" id="{B7589B77-74CE-CDEF-96BD-F430311E860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08113" y="2631774"/>
            <a:ext cx="3579308" cy="3579308"/>
          </a:xfrm>
          <a:prstGeom prst="rect">
            <a:avLst/>
          </a:prstGeom>
        </p:spPr>
      </p:pic>
      <p:sp>
        <p:nvSpPr>
          <p:cNvPr id="3" name="Content Placeholder 2">
            <a:extLst>
              <a:ext uri="{FF2B5EF4-FFF2-40B4-BE49-F238E27FC236}">
                <a16:creationId xmlns:a16="http://schemas.microsoft.com/office/drawing/2014/main" id="{0239CB64-A20C-BE1F-A8D4-01F2DAFC3C5E}"/>
              </a:ext>
            </a:extLst>
          </p:cNvPr>
          <p:cNvSpPr>
            <a:spLocks noGrp="1"/>
          </p:cNvSpPr>
          <p:nvPr>
            <p:ph idx="1"/>
          </p:nvPr>
        </p:nvSpPr>
        <p:spPr>
          <a:xfrm>
            <a:off x="6730313" y="2614463"/>
            <a:ext cx="4315042" cy="3596616"/>
          </a:xfrm>
        </p:spPr>
        <p:txBody>
          <a:bodyPr>
            <a:normAutofit/>
          </a:bodyPr>
          <a:lstStyle/>
          <a:p>
            <a:r>
              <a:rPr lang="en-US" sz="2400" dirty="0"/>
              <a:t>Vocabulary and content related to the topic </a:t>
            </a:r>
          </a:p>
          <a:p>
            <a:r>
              <a:rPr lang="en-US" sz="2400" dirty="0"/>
              <a:t>Decoding: Be sure to incorporate braille skills </a:t>
            </a:r>
          </a:p>
          <a:p>
            <a:r>
              <a:rPr lang="en-US" sz="2400" dirty="0"/>
              <a:t>Reading comprehension, main idea and supporting details </a:t>
            </a:r>
          </a:p>
          <a:p>
            <a:r>
              <a:rPr lang="en-US" sz="2400" dirty="0"/>
              <a:t>Generalize the ideas into real-life settings </a:t>
            </a:r>
          </a:p>
          <a:p>
            <a:endParaRPr lang="en-US" sz="2400" dirty="0"/>
          </a:p>
          <a:p>
            <a:endParaRPr lang="en-US" sz="2400" dirty="0"/>
          </a:p>
          <a:p>
            <a:endParaRPr lang="en-US" sz="2400" dirty="0"/>
          </a:p>
        </p:txBody>
      </p:sp>
    </p:spTree>
    <p:extLst>
      <p:ext uri="{BB962C8B-B14F-4D97-AF65-F5344CB8AC3E}">
        <p14:creationId xmlns:p14="http://schemas.microsoft.com/office/powerpoint/2010/main" val="4101655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95990"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C3781C-4F8A-DEB5-0C00-C7F837CA3B09}"/>
              </a:ext>
            </a:extLst>
          </p:cNvPr>
          <p:cNvSpPr>
            <a:spLocks noGrp="1"/>
          </p:cNvSpPr>
          <p:nvPr>
            <p:ph type="title"/>
          </p:nvPr>
        </p:nvSpPr>
        <p:spPr>
          <a:xfrm>
            <a:off x="1155557" y="649674"/>
            <a:ext cx="4284420" cy="1687143"/>
          </a:xfrm>
        </p:spPr>
        <p:txBody>
          <a:bodyPr anchor="t">
            <a:normAutofit/>
          </a:bodyPr>
          <a:lstStyle/>
          <a:p>
            <a:r>
              <a:rPr lang="en-US" sz="4800">
                <a:solidFill>
                  <a:schemeClr val="bg1"/>
                </a:solidFill>
              </a:rPr>
              <a:t>Student Fran  	</a:t>
            </a:r>
          </a:p>
        </p:txBody>
      </p:sp>
      <p:sp>
        <p:nvSpPr>
          <p:cNvPr id="17" name="Rectangle 16">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4649" y="2416891"/>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18" descr="Classroom">
            <a:extLst>
              <a:ext uri="{FF2B5EF4-FFF2-40B4-BE49-F238E27FC236}">
                <a16:creationId xmlns:a16="http://schemas.microsoft.com/office/drawing/2014/main" id="{C194F913-5A3B-7822-DC85-62BC26601A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08113" y="2631774"/>
            <a:ext cx="3579308" cy="3579308"/>
          </a:xfrm>
          <a:prstGeom prst="rect">
            <a:avLst/>
          </a:prstGeom>
        </p:spPr>
      </p:pic>
      <p:sp>
        <p:nvSpPr>
          <p:cNvPr id="3" name="Content Placeholder 2">
            <a:extLst>
              <a:ext uri="{FF2B5EF4-FFF2-40B4-BE49-F238E27FC236}">
                <a16:creationId xmlns:a16="http://schemas.microsoft.com/office/drawing/2014/main" id="{F7509441-7990-08DF-B1E7-024E9703A284}"/>
              </a:ext>
            </a:extLst>
          </p:cNvPr>
          <p:cNvSpPr>
            <a:spLocks noGrp="1"/>
          </p:cNvSpPr>
          <p:nvPr>
            <p:ph idx="1"/>
          </p:nvPr>
        </p:nvSpPr>
        <p:spPr>
          <a:xfrm>
            <a:off x="6730313" y="2614463"/>
            <a:ext cx="4315042" cy="3596616"/>
          </a:xfrm>
        </p:spPr>
        <p:txBody>
          <a:bodyPr>
            <a:normAutofit lnSpcReduction="10000"/>
          </a:bodyPr>
          <a:lstStyle/>
          <a:p>
            <a:r>
              <a:rPr lang="en-US" sz="1600" dirty="0"/>
              <a:t>A student went to the rehab center in the community once a week.  The student had low vision and read large print materials and she used the computer to read and write.  Sometimes she used her magnifier.  Her tasks at the rehab center were to launder towels and sheets and to use cleaning supplies to wipe and dust furniture.  </a:t>
            </a:r>
          </a:p>
          <a:p>
            <a:r>
              <a:rPr lang="en-US" sz="1600" dirty="0"/>
              <a:t>The student had difficulty following the directions.  Several verbal prompts were always provided.   The student had inappropriate social behaviors such as gestures and body movements.  </a:t>
            </a:r>
          </a:p>
          <a:p>
            <a:r>
              <a:rPr lang="en-US" sz="1600" dirty="0"/>
              <a:t>The student had lack of social and communication skills in the work environment.  </a:t>
            </a:r>
          </a:p>
          <a:p>
            <a:endParaRPr lang="en-US" sz="1500" dirty="0"/>
          </a:p>
        </p:txBody>
      </p:sp>
    </p:spTree>
    <p:extLst>
      <p:ext uri="{BB962C8B-B14F-4D97-AF65-F5344CB8AC3E}">
        <p14:creationId xmlns:p14="http://schemas.microsoft.com/office/powerpoint/2010/main" val="1004004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95990"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AF9E7C-E110-1423-B405-D1697126397D}"/>
              </a:ext>
            </a:extLst>
          </p:cNvPr>
          <p:cNvSpPr>
            <a:spLocks noGrp="1"/>
          </p:cNvSpPr>
          <p:nvPr>
            <p:ph type="title"/>
          </p:nvPr>
        </p:nvSpPr>
        <p:spPr>
          <a:xfrm>
            <a:off x="1156851" y="637762"/>
            <a:ext cx="4270588" cy="5576770"/>
          </a:xfrm>
        </p:spPr>
        <p:txBody>
          <a:bodyPr anchor="t">
            <a:normAutofit/>
          </a:bodyPr>
          <a:lstStyle/>
          <a:p>
            <a:r>
              <a:rPr lang="en-US" sz="6600" dirty="0">
                <a:solidFill>
                  <a:schemeClr val="bg1"/>
                </a:solidFill>
              </a:rPr>
              <a:t>How can we incorporate Literacy skills for Student F </a:t>
            </a:r>
          </a:p>
        </p:txBody>
      </p:sp>
      <p:sp>
        <p:nvSpPr>
          <p:cNvPr id="10" name="Rectangle 9">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4650" y="637762"/>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5B70C0A-38C8-6E30-CCDC-6F37DA06E72B}"/>
              </a:ext>
            </a:extLst>
          </p:cNvPr>
          <p:cNvSpPr>
            <a:spLocks noGrp="1"/>
          </p:cNvSpPr>
          <p:nvPr>
            <p:ph idx="1"/>
          </p:nvPr>
        </p:nvSpPr>
        <p:spPr>
          <a:xfrm>
            <a:off x="6734648" y="841904"/>
            <a:ext cx="4310700" cy="5335059"/>
          </a:xfrm>
        </p:spPr>
        <p:txBody>
          <a:bodyPr>
            <a:normAutofit/>
          </a:bodyPr>
          <a:lstStyle/>
          <a:p>
            <a:pPr marL="0" indent="0">
              <a:buNone/>
            </a:pPr>
            <a:r>
              <a:rPr lang="en-US" sz="2200" dirty="0"/>
              <a:t>1. Analyze the tasks: identify the skills including pre-requisite skills.  </a:t>
            </a:r>
          </a:p>
          <a:p>
            <a:pPr marL="0" indent="0">
              <a:buNone/>
            </a:pPr>
            <a:r>
              <a:rPr lang="en-US" sz="2200" dirty="0"/>
              <a:t>2. Check for understanding: Does the student know how to complete the tasks independently or do they act like they know, but they really do not?</a:t>
            </a:r>
          </a:p>
          <a:p>
            <a:pPr marL="0" indent="0">
              <a:buNone/>
            </a:pPr>
            <a:r>
              <a:rPr lang="en-US" sz="2200" dirty="0"/>
              <a:t>3. Find an article or text written according to the student’s reading level and create a reading activity including decoding and comprehension.  </a:t>
            </a:r>
          </a:p>
          <a:p>
            <a:pPr marL="0" indent="0">
              <a:buNone/>
            </a:pPr>
            <a:r>
              <a:rPr lang="en-US" sz="2200" dirty="0"/>
              <a:t>4. Find an article or text talking about social behaviors and create personalized stories.  </a:t>
            </a:r>
          </a:p>
          <a:p>
            <a:pPr marL="0" indent="0">
              <a:buNone/>
            </a:pPr>
            <a:endParaRPr lang="en-US" sz="2200" dirty="0"/>
          </a:p>
        </p:txBody>
      </p:sp>
    </p:spTree>
    <p:extLst>
      <p:ext uri="{BB962C8B-B14F-4D97-AF65-F5344CB8AC3E}">
        <p14:creationId xmlns:p14="http://schemas.microsoft.com/office/powerpoint/2010/main" val="3233290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479</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Teaching Functional Literacy Skills through Work-Based Learning </vt:lpstr>
      <vt:lpstr>Objectives </vt:lpstr>
      <vt:lpstr>What is Literacy?</vt:lpstr>
      <vt:lpstr>Literacy Challenges for the Students with VI </vt:lpstr>
      <vt:lpstr>Work-Based Learning </vt:lpstr>
      <vt:lpstr>Skills We Focus on During the Work-Based Learning </vt:lpstr>
      <vt:lpstr>Incorporating Literacy skills into transition skills </vt:lpstr>
      <vt:lpstr>Student Fran   </vt:lpstr>
      <vt:lpstr>How can we incorporate Literacy skills for Student F </vt:lpstr>
      <vt:lpstr>Examples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Functional LiteracySkills through Work-Based Learning</dc:title>
  <dc:creator>Gloria Gardiner</dc:creator>
  <cp:lastModifiedBy>Katrina Thomas</cp:lastModifiedBy>
  <cp:revision>5</cp:revision>
  <dcterms:created xsi:type="dcterms:W3CDTF">2023-10-15T02:17:33Z</dcterms:created>
  <dcterms:modified xsi:type="dcterms:W3CDTF">2023-11-29T20:11:17Z</dcterms:modified>
</cp:coreProperties>
</file>